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</p:sldIdLst>
  <p:sldSz cy="5143500" cx="9144000"/>
  <p:notesSz cx="6858000" cy="9144000"/>
  <p:embeddedFontLst>
    <p:embeddedFont>
      <p:font typeface="Roboto"/>
      <p:regular r:id="rId42"/>
      <p:bold r:id="rId43"/>
      <p:italic r:id="rId44"/>
      <p:boldItalic r:id="rId45"/>
    </p:embeddedFont>
    <p:embeddedFont>
      <p:font typeface="Nunito"/>
      <p:regular r:id="rId46"/>
      <p:bold r:id="rId47"/>
      <p:italic r:id="rId48"/>
      <p:boldItalic r:id="rId49"/>
    </p:embeddedFont>
    <p:embeddedFont>
      <p:font typeface="Montserrat"/>
      <p:regular r:id="rId50"/>
      <p:bold r:id="rId51"/>
      <p:italic r:id="rId52"/>
      <p:boldItalic r:id="rId53"/>
    </p:embeddedFont>
    <p:embeddedFont>
      <p:font typeface="Maven Pro"/>
      <p:regular r:id="rId54"/>
      <p:bold r:id="rId55"/>
    </p:embeddedFont>
    <p:embeddedFont>
      <p:font typeface="Maven Pro Regular"/>
      <p:regular r:id="rId56"/>
      <p:bold r:id="rId5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font" Target="fonts/Roboto-regular.fntdata"/><Relationship Id="rId41" Type="http://schemas.openxmlformats.org/officeDocument/2006/relationships/slide" Target="slides/slide36.xml"/><Relationship Id="rId44" Type="http://schemas.openxmlformats.org/officeDocument/2006/relationships/font" Target="fonts/Roboto-italic.fntdata"/><Relationship Id="rId43" Type="http://schemas.openxmlformats.org/officeDocument/2006/relationships/font" Target="fonts/Roboto-bold.fntdata"/><Relationship Id="rId46" Type="http://schemas.openxmlformats.org/officeDocument/2006/relationships/font" Target="fonts/Nunito-regular.fntdata"/><Relationship Id="rId45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Nunito-italic.fntdata"/><Relationship Id="rId47" Type="http://schemas.openxmlformats.org/officeDocument/2006/relationships/font" Target="fonts/Nunito-bold.fntdata"/><Relationship Id="rId49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Montserrat-bold.fntdata"/><Relationship Id="rId50" Type="http://schemas.openxmlformats.org/officeDocument/2006/relationships/font" Target="fonts/Montserrat-regular.fntdata"/><Relationship Id="rId53" Type="http://schemas.openxmlformats.org/officeDocument/2006/relationships/font" Target="fonts/Montserrat-boldItalic.fntdata"/><Relationship Id="rId52" Type="http://schemas.openxmlformats.org/officeDocument/2006/relationships/font" Target="fonts/Montserrat-italic.fntdata"/><Relationship Id="rId11" Type="http://schemas.openxmlformats.org/officeDocument/2006/relationships/slide" Target="slides/slide6.xml"/><Relationship Id="rId55" Type="http://schemas.openxmlformats.org/officeDocument/2006/relationships/font" Target="fonts/MavenPro-bold.fntdata"/><Relationship Id="rId10" Type="http://schemas.openxmlformats.org/officeDocument/2006/relationships/slide" Target="slides/slide5.xml"/><Relationship Id="rId54" Type="http://schemas.openxmlformats.org/officeDocument/2006/relationships/font" Target="fonts/MavenPro-regular.fntdata"/><Relationship Id="rId13" Type="http://schemas.openxmlformats.org/officeDocument/2006/relationships/slide" Target="slides/slide8.xml"/><Relationship Id="rId57" Type="http://schemas.openxmlformats.org/officeDocument/2006/relationships/font" Target="fonts/MavenProRegular-bold.fntdata"/><Relationship Id="rId12" Type="http://schemas.openxmlformats.org/officeDocument/2006/relationships/slide" Target="slides/slide7.xml"/><Relationship Id="rId56" Type="http://schemas.openxmlformats.org/officeDocument/2006/relationships/font" Target="fonts/MavenProRegular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712744d48d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712744d48d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712744d48d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712744d48d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712744d48d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712744d48d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712744d48d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712744d48d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712744d48d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712744d48d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7127ad935c_0_14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7127ad935c_0_14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712744d48d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712744d48d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712744d48d_0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712744d48d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712744d48d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712744d48d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712744d48d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712744d48d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712744d48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712744d48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712744d48d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712744d48d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7127ad935c_0_1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7127ad935c_0_1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7127ad935c_0_14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7127ad935c_0_14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712744d48d_0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712744d48d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7127ad935c_0_14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7127ad935c_0_14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7127ad935c_0_1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7127ad935c_0_1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7127ad935c_0_1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7127ad935c_0_1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7127ad935c_0_1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7127ad935c_0_1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7127ad935c_0_1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7127ad935c_0_1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7127ad935c_0_1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7127ad935c_0_1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127ad935c_0_8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127ad935c_0_8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7127ad935c_0_1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7127ad935c_0_1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7127ad935c_0_1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7127ad935c_0_1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7127ad935c_0_13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7127ad935c_0_1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7127ad935c_0_1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7127ad935c_0_1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7127ad935c_0_14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7127ad935c_0_14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7127ad935c_0_14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7127ad935c_0_1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7127ad935c_0_1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7127ad935c_0_1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712744d48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712744d48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712744d48d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712744d48d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7e45498712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7e45498712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712744d48d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712744d48d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712744d48d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712744d48d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712744d48d_0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712744d48d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oogle Shape;143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4" name="Google Shape;144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5" name="Google Shape;14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9" name="Google Shape;149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50" name="Google Shape;15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5" name="Google Shape;155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6" name="Google Shape;156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" name="Google Shape;160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1" name="Google Shape;161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" name="Google Shape;164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5" name="Google Shape;165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0" name="Google Shape;170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1" name="Google Shape;171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5" name="Google Shape;175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6" name="Google Shape;176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9" name="Google Shape;179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80" name="Google Shape;180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5" name="Google Shape;185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6" name="Google Shape;186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0" name="Google Shape;190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1" name="Google Shape;191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5" name="Google Shape;195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6" name="Google Shape;196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9" name="Google Shape;199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200" name="Google Shape;200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4" name="Google Shape;204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5" name="Google Shape;205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9" name="Google Shape;209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10" name="Google Shape;210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" name="Google Shape;215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6" name="Google Shape;216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" name="Google Shape;220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1" name="Google Shape;221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4" name="Google Shape;224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5" name="Google Shape;225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9" name="Google Shape;229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30" name="Google Shape;230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5" name="Google Shape;235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6" name="Google Shape;236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0" name="Google Shape;240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1" name="Google Shape;241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4" name="Google Shape;244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5" name="Google Shape;245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0" name="Google Shape;250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1" name="Google Shape;251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5" name="Google Shape;255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6" name="Google Shape;256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0" name="Google Shape;260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1" name="Google Shape;261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4" name="Google Shape;264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5" name="Google Shape;265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9" name="Google Shape;269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0" name="Google Shape;270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1" name="Google Shape;271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1" name="Google Shape;91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35975" y="4237475"/>
            <a:ext cx="1208024" cy="90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oogle Shape;93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4" name="Google Shape;94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9" name="Google Shape;99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2" name="Google Shape;102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5" name="Google Shape;105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8" name="Google Shape;108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5" name="Google Shape;115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" name="Google Shape;119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20" name="Google Shape;120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" name="Google Shape;123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6" name="Google Shape;126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30" name="Google Shape;130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" name="Google Shape;133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4" name="Google Shape;134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5" name="Google Shape;135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8" name="Google Shape;138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" name="Google Shape;140;p10"/>
          <p:cNvSpPr txBox="1"/>
          <p:nvPr>
            <p:ph idx="1" type="body"/>
          </p:nvPr>
        </p:nvSpPr>
        <p:spPr>
          <a:xfrm>
            <a:off x="1329650" y="4268200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/>
        </p:txBody>
      </p:sp>
      <p:sp>
        <p:nvSpPr>
          <p:cNvPr id="141" name="Google Shape;141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en.wikipedia.org/wiki/Executable" TargetMode="External"/><Relationship Id="rId4" Type="http://schemas.openxmlformats.org/officeDocument/2006/relationships/hyperlink" Target="https://en.wikipedia.org/wiki/Computer_program" TargetMode="External"/><Relationship Id="rId5" Type="http://schemas.openxmlformats.org/officeDocument/2006/relationships/hyperlink" Target="https://en.wikipedia.org/wiki/Computing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flutter.dev/" TargetMode="External"/><Relationship Id="rId4" Type="http://schemas.openxmlformats.org/officeDocument/2006/relationships/hyperlink" Target="https://dart.dev/" TargetMode="External"/><Relationship Id="rId11" Type="http://schemas.openxmlformats.org/officeDocument/2006/relationships/hyperlink" Target="https://play.google.com/store/apps/details?id=com.francisdeh.timeapp" TargetMode="External"/><Relationship Id="rId10" Type="http://schemas.openxmlformats.org/officeDocument/2006/relationships/hyperlink" Target="https://flutter.dev/docs/get-started/install" TargetMode="External"/><Relationship Id="rId12" Type="http://schemas.openxmlformats.org/officeDocument/2006/relationships/hyperlink" Target="https://mega.nz/#F!vPwTESiS" TargetMode="External"/><Relationship Id="rId9" Type="http://schemas.openxmlformats.org/officeDocument/2006/relationships/hyperlink" Target="https://youtu.be/I9ceqw5Ny-4?list=RDCMUCVD5Vh9LhLBxp3o1vRNyf_w" TargetMode="External"/><Relationship Id="rId5" Type="http://schemas.openxmlformats.org/officeDocument/2006/relationships/hyperlink" Target="https://dartpad.dev/" TargetMode="External"/><Relationship Id="rId6" Type="http://schemas.openxmlformats.org/officeDocument/2006/relationships/hyperlink" Target="https://b-ok.cc/book/1309331/196488" TargetMode="External"/><Relationship Id="rId7" Type="http://schemas.openxmlformats.org/officeDocument/2006/relationships/hyperlink" Target="https://b-ok.cc/book/5336752/c75e2a" TargetMode="External"/><Relationship Id="rId8" Type="http://schemas.openxmlformats.org/officeDocument/2006/relationships/hyperlink" Target="https://b-ok.cc/book/5304545/f7e889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3"/>
          <p:cNvSpPr txBox="1"/>
          <p:nvPr>
            <p:ph type="ctrTitle"/>
          </p:nvPr>
        </p:nvSpPr>
        <p:spPr>
          <a:xfrm>
            <a:off x="267100" y="2198400"/>
            <a:ext cx="5238300" cy="93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App</a:t>
            </a:r>
            <a:r>
              <a:rPr lang="en"/>
              <a:t> Development with Flutter</a:t>
            </a:r>
            <a:endParaRPr/>
          </a:p>
        </p:txBody>
      </p:sp>
      <p:sp>
        <p:nvSpPr>
          <p:cNvPr id="279" name="Google Shape;279;p13"/>
          <p:cNvSpPr txBox="1"/>
          <p:nvPr>
            <p:ph idx="1" type="subTitle"/>
          </p:nvPr>
        </p:nvSpPr>
        <p:spPr>
          <a:xfrm>
            <a:off x="344650" y="387598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aven Pro"/>
                <a:ea typeface="Maven Pro"/>
                <a:cs typeface="Maven Pro"/>
                <a:sym typeface="Maven Pro"/>
              </a:rPr>
              <a:t>Francis Deh</a:t>
            </a: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280" name="Google Shape;280;p13"/>
          <p:cNvPicPr preferRelativeResize="0"/>
          <p:nvPr/>
        </p:nvPicPr>
        <p:blipFill rotWithShape="1">
          <a:blip r:embed="rId3">
            <a:alphaModFix/>
          </a:blip>
          <a:srcRect b="0" l="12502" r="12495" t="0"/>
          <a:stretch/>
        </p:blipFill>
        <p:spPr>
          <a:xfrm>
            <a:off x="1045400" y="284325"/>
            <a:ext cx="1280800" cy="12808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  <a:reflection blurRad="0" dir="5400000" dist="38100" endA="0" endPos="30000" fadeDir="5400012" kx="0" rotWithShape="0" algn="bl" stPos="0" sy="-100000" ky="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22"/>
          <p:cNvPicPr preferRelativeResize="0"/>
          <p:nvPr/>
        </p:nvPicPr>
        <p:blipFill rotWithShape="1">
          <a:blip r:embed="rId3">
            <a:alphaModFix/>
          </a:blip>
          <a:srcRect b="13514" l="0" r="0" t="13514"/>
          <a:stretch/>
        </p:blipFill>
        <p:spPr>
          <a:xfrm>
            <a:off x="1116150" y="421550"/>
            <a:ext cx="7191700" cy="408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Google Shape;369;p23"/>
          <p:cNvPicPr preferRelativeResize="0"/>
          <p:nvPr/>
        </p:nvPicPr>
        <p:blipFill rotWithShape="1">
          <a:blip r:embed="rId3">
            <a:alphaModFix/>
          </a:blip>
          <a:srcRect b="4554" l="0" r="0" t="4545"/>
          <a:stretch/>
        </p:blipFill>
        <p:spPr>
          <a:xfrm>
            <a:off x="264850" y="152400"/>
            <a:ext cx="8516724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24"/>
          <p:cNvPicPr preferRelativeResize="0"/>
          <p:nvPr/>
        </p:nvPicPr>
        <p:blipFill rotWithShape="1">
          <a:blip r:embed="rId3">
            <a:alphaModFix/>
          </a:blip>
          <a:srcRect b="4550" l="18372" r="17186" t="7086"/>
          <a:stretch/>
        </p:blipFill>
        <p:spPr>
          <a:xfrm>
            <a:off x="1818050" y="220050"/>
            <a:ext cx="5488448" cy="470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Google Shape;379;p25"/>
          <p:cNvPicPr preferRelativeResize="0"/>
          <p:nvPr/>
        </p:nvPicPr>
        <p:blipFill rotWithShape="1">
          <a:blip r:embed="rId3">
            <a:alphaModFix/>
          </a:blip>
          <a:srcRect b="15867" l="18129" r="17191" t="8534"/>
          <a:stretch/>
        </p:blipFill>
        <p:spPr>
          <a:xfrm>
            <a:off x="2105725" y="621350"/>
            <a:ext cx="4867347" cy="3555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4" name="Google Shape;384;p26"/>
          <p:cNvPicPr preferRelativeResize="0"/>
          <p:nvPr/>
        </p:nvPicPr>
        <p:blipFill rotWithShape="1">
          <a:blip r:embed="rId3">
            <a:alphaModFix/>
          </a:blip>
          <a:srcRect b="0" l="0" r="0" t="9706"/>
          <a:stretch/>
        </p:blipFill>
        <p:spPr>
          <a:xfrm>
            <a:off x="747925" y="432075"/>
            <a:ext cx="7744026" cy="4370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9375" y="209925"/>
            <a:ext cx="6848830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Google Shape;39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575" y="152400"/>
            <a:ext cx="558557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9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Programming with Dart</a:t>
            </a:r>
            <a:endParaRPr sz="4800"/>
          </a:p>
        </p:txBody>
      </p:sp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Programming?</a:t>
            </a:r>
            <a:endParaRPr/>
          </a:p>
        </p:txBody>
      </p:sp>
      <p:sp>
        <p:nvSpPr>
          <p:cNvPr id="405" name="Google Shape;405;p3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Computer programming is the process of designing and building an </a:t>
            </a:r>
            <a:r>
              <a:rPr lang="en" sz="240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/>
              </a:rPr>
              <a:t>executable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" sz="240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/>
              </a:rPr>
              <a:t>computer program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 to accomplish a specific </a:t>
            </a:r>
            <a:r>
              <a:rPr lang="en" sz="240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5"/>
              </a:rPr>
              <a:t>computing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 result.</a:t>
            </a:r>
            <a:endParaRPr sz="2400">
              <a:solidFill>
                <a:srgbClr val="222222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In this case, we will use </a:t>
            </a:r>
            <a:r>
              <a:rPr b="1" lang="en" sz="2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Dart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.</a:t>
            </a:r>
            <a:endParaRPr sz="2400">
              <a:solidFill>
                <a:srgbClr val="222222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" name="Google Shape;41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750" y="152400"/>
            <a:ext cx="750604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4"/>
          <p:cNvSpPr txBox="1"/>
          <p:nvPr>
            <p:ph idx="1" type="body"/>
          </p:nvPr>
        </p:nvSpPr>
        <p:spPr>
          <a:xfrm>
            <a:off x="1329650" y="4268200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App Development with Flutter</a:t>
            </a:r>
            <a:endParaRPr/>
          </a:p>
        </p:txBody>
      </p:sp>
      <p:pic>
        <p:nvPicPr>
          <p:cNvPr id="286" name="Google Shape;286;p14"/>
          <p:cNvPicPr preferRelativeResize="0"/>
          <p:nvPr/>
        </p:nvPicPr>
        <p:blipFill rotWithShape="1">
          <a:blip r:embed="rId3">
            <a:alphaModFix/>
          </a:blip>
          <a:srcRect b="5420" l="0" r="0" t="5420"/>
          <a:stretch/>
        </p:blipFill>
        <p:spPr>
          <a:xfrm>
            <a:off x="1020950" y="195625"/>
            <a:ext cx="7591675" cy="3887274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14"/>
          <p:cNvSpPr txBox="1"/>
          <p:nvPr/>
        </p:nvSpPr>
        <p:spPr>
          <a:xfrm>
            <a:off x="1020950" y="4729950"/>
            <a:ext cx="73404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2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Project Based Development</a:t>
            </a:r>
            <a:endParaRPr sz="4800"/>
          </a:p>
        </p:txBody>
      </p:sp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Google Shape;42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950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36420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20440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7" name="Google Shape;427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8600" y="87800"/>
            <a:ext cx="2721770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8" name="Google Shape;428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1995" y="87800"/>
            <a:ext cx="272177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Todo App Core features</a:t>
            </a:r>
            <a:endParaRPr/>
          </a:p>
        </p:txBody>
      </p:sp>
      <p:grpSp>
        <p:nvGrpSpPr>
          <p:cNvPr id="434" name="Google Shape;434;p35"/>
          <p:cNvGrpSpPr/>
          <p:nvPr/>
        </p:nvGrpSpPr>
        <p:grpSpPr>
          <a:xfrm>
            <a:off x="308838" y="1396300"/>
            <a:ext cx="3558375" cy="924600"/>
            <a:chOff x="308838" y="1396300"/>
            <a:chExt cx="3558375" cy="924600"/>
          </a:xfrm>
        </p:grpSpPr>
        <p:cxnSp>
          <p:nvCxnSpPr>
            <p:cNvPr id="435" name="Google Shape;435;p35"/>
            <p:cNvCxnSpPr/>
            <p:nvPr/>
          </p:nvCxnSpPr>
          <p:spPr>
            <a:xfrm rot="10800000">
              <a:off x="2642013" y="1654113"/>
              <a:ext cx="1225200" cy="0"/>
            </a:xfrm>
            <a:prstGeom prst="straightConnector1">
              <a:avLst/>
            </a:prstGeom>
            <a:noFill/>
            <a:ln cap="flat" cmpd="sng" w="9525">
              <a:solidFill>
                <a:srgbClr val="249C90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436" name="Google Shape;436;p35"/>
            <p:cNvSpPr txBox="1"/>
            <p:nvPr/>
          </p:nvSpPr>
          <p:spPr>
            <a:xfrm>
              <a:off x="308838" y="1396300"/>
              <a:ext cx="21240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latin typeface="Maven Pro"/>
                  <a:ea typeface="Maven Pro"/>
                  <a:cs typeface="Maven Pro"/>
                  <a:sym typeface="Maven Pro"/>
                </a:rPr>
                <a:t>Routing</a:t>
              </a:r>
              <a:endParaRPr b="1" sz="1800">
                <a:latin typeface="Maven Pro"/>
                <a:ea typeface="Maven Pro"/>
                <a:cs typeface="Maven Pro"/>
                <a:sym typeface="Maven Pr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37" name="Google Shape;437;p35"/>
          <p:cNvGrpSpPr/>
          <p:nvPr/>
        </p:nvGrpSpPr>
        <p:grpSpPr>
          <a:xfrm>
            <a:off x="308838" y="2827325"/>
            <a:ext cx="3263100" cy="924600"/>
            <a:chOff x="308838" y="2827325"/>
            <a:chExt cx="3263100" cy="924600"/>
          </a:xfrm>
        </p:grpSpPr>
        <p:cxnSp>
          <p:nvCxnSpPr>
            <p:cNvPr id="438" name="Google Shape;438;p35"/>
            <p:cNvCxnSpPr/>
            <p:nvPr/>
          </p:nvCxnSpPr>
          <p:spPr>
            <a:xfrm rot="10800000">
              <a:off x="2641938" y="3108425"/>
              <a:ext cx="930000" cy="0"/>
            </a:xfrm>
            <a:prstGeom prst="straightConnector1">
              <a:avLst/>
            </a:prstGeom>
            <a:noFill/>
            <a:ln cap="flat" cmpd="sng" w="9525">
              <a:solidFill>
                <a:srgbClr val="1F887E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439" name="Google Shape;439;p35"/>
            <p:cNvSpPr txBox="1"/>
            <p:nvPr/>
          </p:nvSpPr>
          <p:spPr>
            <a:xfrm>
              <a:off x="308838" y="2827325"/>
              <a:ext cx="21240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latin typeface="Maven Pro"/>
                  <a:ea typeface="Maven Pro"/>
                  <a:cs typeface="Maven Pro"/>
                  <a:sym typeface="Maven Pro"/>
                </a:rPr>
                <a:t>Widgets</a:t>
              </a:r>
              <a:endParaRPr b="1" sz="1800">
                <a:latin typeface="Maven Pro"/>
                <a:ea typeface="Maven Pro"/>
                <a:cs typeface="Maven Pro"/>
                <a:sym typeface="Maven Pr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40" name="Google Shape;440;p35"/>
          <p:cNvGrpSpPr/>
          <p:nvPr/>
        </p:nvGrpSpPr>
        <p:grpSpPr>
          <a:xfrm>
            <a:off x="4657738" y="3537900"/>
            <a:ext cx="4162750" cy="924600"/>
            <a:chOff x="4657738" y="3537900"/>
            <a:chExt cx="4162750" cy="924600"/>
          </a:xfrm>
        </p:grpSpPr>
        <p:cxnSp>
          <p:nvCxnSpPr>
            <p:cNvPr id="441" name="Google Shape;441;p35"/>
            <p:cNvCxnSpPr/>
            <p:nvPr/>
          </p:nvCxnSpPr>
          <p:spPr>
            <a:xfrm>
              <a:off x="4657738" y="3854000"/>
              <a:ext cx="1838700" cy="0"/>
            </a:xfrm>
            <a:prstGeom prst="straightConnector1">
              <a:avLst/>
            </a:prstGeom>
            <a:noFill/>
            <a:ln cap="flat" cmpd="sng" w="9525">
              <a:solidFill>
                <a:srgbClr val="1D7E74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442" name="Google Shape;442;p35"/>
            <p:cNvSpPr txBox="1"/>
            <p:nvPr/>
          </p:nvSpPr>
          <p:spPr>
            <a:xfrm>
              <a:off x="6696488" y="3537900"/>
              <a:ext cx="21240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latin typeface="Maven Pro"/>
                  <a:ea typeface="Maven Pro"/>
                  <a:cs typeface="Maven Pro"/>
                  <a:sym typeface="Maven Pro"/>
                </a:rPr>
                <a:t>CRUD - Create, Read, Update and Delete</a:t>
              </a:r>
              <a:endParaRPr b="1" sz="1800">
                <a:latin typeface="Maven Pro"/>
                <a:ea typeface="Maven Pro"/>
                <a:cs typeface="Maven Pro"/>
                <a:sym typeface="Maven Pr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43" name="Google Shape;443;p35"/>
          <p:cNvGrpSpPr/>
          <p:nvPr/>
        </p:nvGrpSpPr>
        <p:grpSpPr>
          <a:xfrm>
            <a:off x="5209838" y="1396300"/>
            <a:ext cx="3680350" cy="924600"/>
            <a:chOff x="5209838" y="1396300"/>
            <a:chExt cx="3680350" cy="924600"/>
          </a:xfrm>
        </p:grpSpPr>
        <p:sp>
          <p:nvSpPr>
            <p:cNvPr id="444" name="Google Shape;444;p35"/>
            <p:cNvSpPr txBox="1"/>
            <p:nvPr/>
          </p:nvSpPr>
          <p:spPr>
            <a:xfrm>
              <a:off x="6766188" y="1396300"/>
              <a:ext cx="21240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latin typeface="Maven Pro"/>
                  <a:ea typeface="Maven Pro"/>
                  <a:cs typeface="Maven Pro"/>
                  <a:sym typeface="Maven Pro"/>
                </a:rPr>
                <a:t>Local Storage</a:t>
              </a:r>
              <a:endParaRPr b="1" sz="1800">
                <a:latin typeface="Maven Pro"/>
                <a:ea typeface="Maven Pro"/>
                <a:cs typeface="Maven Pro"/>
                <a:sym typeface="Maven Pr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445" name="Google Shape;445;p35"/>
            <p:cNvCxnSpPr/>
            <p:nvPr/>
          </p:nvCxnSpPr>
          <p:spPr>
            <a:xfrm>
              <a:off x="5209838" y="1654113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155B54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446" name="Google Shape;446;p35"/>
          <p:cNvGrpSpPr/>
          <p:nvPr/>
        </p:nvGrpSpPr>
        <p:grpSpPr>
          <a:xfrm>
            <a:off x="5610288" y="2467100"/>
            <a:ext cx="3210200" cy="924600"/>
            <a:chOff x="5610288" y="2467100"/>
            <a:chExt cx="3210200" cy="924600"/>
          </a:xfrm>
        </p:grpSpPr>
        <p:cxnSp>
          <p:nvCxnSpPr>
            <p:cNvPr id="447" name="Google Shape;447;p35"/>
            <p:cNvCxnSpPr/>
            <p:nvPr/>
          </p:nvCxnSpPr>
          <p:spPr>
            <a:xfrm>
              <a:off x="5610288" y="2775650"/>
              <a:ext cx="886200" cy="0"/>
            </a:xfrm>
            <a:prstGeom prst="straightConnector1">
              <a:avLst/>
            </a:prstGeom>
            <a:noFill/>
            <a:ln cap="flat" cmpd="sng" w="9525">
              <a:solidFill>
                <a:srgbClr val="1B786E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448" name="Google Shape;448;p35"/>
            <p:cNvSpPr txBox="1"/>
            <p:nvPr/>
          </p:nvSpPr>
          <p:spPr>
            <a:xfrm>
              <a:off x="6696488" y="2467100"/>
              <a:ext cx="21240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latin typeface="Maven Pro"/>
                  <a:ea typeface="Maven Pro"/>
                  <a:cs typeface="Maven Pro"/>
                  <a:sym typeface="Maven Pro"/>
                </a:rPr>
                <a:t>Custom </a:t>
              </a:r>
              <a:r>
                <a:rPr b="1" lang="en" sz="1800">
                  <a:latin typeface="Maven Pro"/>
                  <a:ea typeface="Maven Pro"/>
                  <a:cs typeface="Maven Pro"/>
                  <a:sym typeface="Maven Pro"/>
                </a:rPr>
                <a:t>Theming</a:t>
              </a:r>
              <a:endParaRPr b="1" sz="1800">
                <a:latin typeface="Maven Pro"/>
                <a:ea typeface="Maven Pro"/>
                <a:cs typeface="Maven Pro"/>
                <a:sym typeface="Maven Pr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49" name="Google Shape;449;p35"/>
          <p:cNvGrpSpPr/>
          <p:nvPr/>
        </p:nvGrpSpPr>
        <p:grpSpPr>
          <a:xfrm>
            <a:off x="2601236" y="654951"/>
            <a:ext cx="3922200" cy="3915924"/>
            <a:chOff x="2610905" y="610653"/>
            <a:chExt cx="3922200" cy="3922200"/>
          </a:xfrm>
        </p:grpSpPr>
        <p:sp>
          <p:nvSpPr>
            <p:cNvPr id="450" name="Google Shape;450;p35"/>
            <p:cNvSpPr/>
            <p:nvPr/>
          </p:nvSpPr>
          <p:spPr>
            <a:xfrm rot="-4980021">
              <a:off x="3204123" y="1186472"/>
              <a:ext cx="2771960" cy="2771960"/>
            </a:xfrm>
            <a:prstGeom prst="blockArc">
              <a:avLst>
                <a:gd fmla="val 12602522" name="adj1"/>
                <a:gd fmla="val 16867657" name="adj2"/>
                <a:gd fmla="val 20844" name="adj3"/>
              </a:avLst>
            </a:prstGeom>
            <a:solidFill>
              <a:srgbClr val="1F8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5"/>
            <p:cNvSpPr/>
            <p:nvPr/>
          </p:nvSpPr>
          <p:spPr>
            <a:xfrm rot="7920309">
              <a:off x="3183402" y="1183149"/>
              <a:ext cx="2777207" cy="2777207"/>
            </a:xfrm>
            <a:prstGeom prst="blockArc">
              <a:avLst>
                <a:gd fmla="val 12602522" name="adj1"/>
                <a:gd fmla="val 16867657" name="adj2"/>
                <a:gd fmla="val 20844" name="adj3"/>
              </a:avLst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5"/>
            <p:cNvSpPr/>
            <p:nvPr/>
          </p:nvSpPr>
          <p:spPr>
            <a:xfrm rot="3600063">
              <a:off x="3186335" y="1195681"/>
              <a:ext cx="2777488" cy="2777488"/>
            </a:xfrm>
            <a:prstGeom prst="blockArc">
              <a:avLst>
                <a:gd fmla="val 12602522" name="adj1"/>
                <a:gd fmla="val 16867657" name="adj2"/>
                <a:gd fmla="val 20844" name="adj3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5"/>
            <p:cNvSpPr/>
            <p:nvPr/>
          </p:nvSpPr>
          <p:spPr>
            <a:xfrm rot="4024705">
              <a:off x="5326681" y="1940898"/>
              <a:ext cx="578477" cy="579147"/>
            </a:xfrm>
            <a:prstGeom prst="pie">
              <a:avLst>
                <a:gd fmla="val 6190354" name="adj1"/>
                <a:gd fmla="val 14996165" name="adj2"/>
              </a:avLst>
            </a:prstGeom>
            <a:solidFill>
              <a:srgbClr val="1B786E"/>
            </a:solidFill>
            <a:ln>
              <a:noFill/>
            </a:ln>
            <a:effectLst>
              <a:outerShdw blurRad="142875" rotWithShape="0" algn="bl">
                <a:srgbClr val="000000">
                  <a:alpha val="4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5"/>
            <p:cNvSpPr/>
            <p:nvPr/>
          </p:nvSpPr>
          <p:spPr>
            <a:xfrm rot="-6816027">
              <a:off x="5326729" y="1940918"/>
              <a:ext cx="578485" cy="579035"/>
            </a:xfrm>
            <a:prstGeom prst="pie">
              <a:avLst>
                <a:gd fmla="val 4028252" name="adj1"/>
                <a:gd fmla="val 17183677" name="adj2"/>
              </a:avLst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5"/>
            <p:cNvSpPr/>
            <p:nvPr/>
          </p:nvSpPr>
          <p:spPr>
            <a:xfrm rot="-9359762">
              <a:off x="3193941" y="1176205"/>
              <a:ext cx="2777287" cy="2777287"/>
            </a:xfrm>
            <a:prstGeom prst="blockArc">
              <a:avLst>
                <a:gd fmla="val 12602522" name="adj1"/>
                <a:gd fmla="val 16867657" name="adj2"/>
                <a:gd fmla="val 20844" name="adj3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5"/>
            <p:cNvSpPr/>
            <p:nvPr/>
          </p:nvSpPr>
          <p:spPr>
            <a:xfrm rot="-8936366">
              <a:off x="3659126" y="3173505"/>
              <a:ext cx="578551" cy="578963"/>
            </a:xfrm>
            <a:prstGeom prst="pie">
              <a:avLst>
                <a:gd fmla="val 6190354" name="adj1"/>
                <a:gd fmla="val 14996165" name="adj2"/>
              </a:avLst>
            </a:prstGeom>
            <a:solidFill>
              <a:srgbClr val="1F887E"/>
            </a:solidFill>
            <a:ln>
              <a:noFill/>
            </a:ln>
            <a:effectLst>
              <a:outerShdw blurRad="142875" rotWithShape="0" algn="bl">
                <a:srgbClr val="000000">
                  <a:alpha val="4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5"/>
            <p:cNvSpPr/>
            <p:nvPr/>
          </p:nvSpPr>
          <p:spPr>
            <a:xfrm rot="1824498">
              <a:off x="3659375" y="3173497"/>
              <a:ext cx="578475" cy="578885"/>
            </a:xfrm>
            <a:prstGeom prst="pie">
              <a:avLst>
                <a:gd fmla="val 4028252" name="adj1"/>
                <a:gd fmla="val 17183677" name="adj2"/>
              </a:avLst>
            </a:prstGeom>
            <a:solidFill>
              <a:srgbClr val="1F8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5"/>
            <p:cNvSpPr/>
            <p:nvPr/>
          </p:nvSpPr>
          <p:spPr>
            <a:xfrm rot="-600092">
              <a:off x="3198852" y="1195456"/>
              <a:ext cx="2777611" cy="2777611"/>
            </a:xfrm>
            <a:prstGeom prst="blockArc">
              <a:avLst>
                <a:gd fmla="val 12513247" name="adj1"/>
                <a:gd fmla="val 16867657" name="adj2"/>
                <a:gd fmla="val 20844" name="adj3"/>
              </a:avLst>
            </a:prstGeom>
            <a:solidFill>
              <a:srgbClr val="249C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5"/>
            <p:cNvSpPr/>
            <p:nvPr/>
          </p:nvSpPr>
          <p:spPr>
            <a:xfrm rot="-176551">
              <a:off x="4312105" y="1195442"/>
              <a:ext cx="578563" cy="579162"/>
            </a:xfrm>
            <a:prstGeom prst="pie">
              <a:avLst>
                <a:gd fmla="val 6190354" name="adj1"/>
                <a:gd fmla="val 14996165" name="adj2"/>
              </a:avLst>
            </a:prstGeom>
            <a:solidFill>
              <a:srgbClr val="155B54"/>
            </a:solidFill>
            <a:ln>
              <a:noFill/>
            </a:ln>
            <a:effectLst>
              <a:outerShdw blurRad="142875" rotWithShape="0" algn="bl">
                <a:srgbClr val="000000">
                  <a:alpha val="4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5"/>
            <p:cNvSpPr/>
            <p:nvPr/>
          </p:nvSpPr>
          <p:spPr>
            <a:xfrm rot="10584085">
              <a:off x="4312088" y="1195622"/>
              <a:ext cx="578340" cy="578939"/>
            </a:xfrm>
            <a:prstGeom prst="pie">
              <a:avLst>
                <a:gd fmla="val 4028252" name="adj1"/>
                <a:gd fmla="val 17183677" name="adj2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5"/>
            <p:cNvSpPr/>
            <p:nvPr/>
          </p:nvSpPr>
          <p:spPr>
            <a:xfrm rot="8344778">
              <a:off x="4940929" y="3162886"/>
              <a:ext cx="578465" cy="578888"/>
            </a:xfrm>
            <a:prstGeom prst="pie">
              <a:avLst>
                <a:gd fmla="val 6190354" name="adj1"/>
                <a:gd fmla="val 14996165" name="adj2"/>
              </a:avLst>
            </a:prstGeom>
            <a:solidFill>
              <a:srgbClr val="1D7E74"/>
            </a:solidFill>
            <a:ln>
              <a:noFill/>
            </a:ln>
            <a:effectLst>
              <a:outerShdw blurRad="142875" rotWithShape="0" algn="bl">
                <a:srgbClr val="000000">
                  <a:alpha val="4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5"/>
            <p:cNvSpPr/>
            <p:nvPr/>
          </p:nvSpPr>
          <p:spPr>
            <a:xfrm rot="-2495643">
              <a:off x="4941000" y="3162728"/>
              <a:ext cx="578445" cy="579093"/>
            </a:xfrm>
            <a:prstGeom prst="pie">
              <a:avLst>
                <a:gd fmla="val 4028252" name="adj1"/>
                <a:gd fmla="val 17183677" name="adj2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5"/>
            <p:cNvSpPr/>
            <p:nvPr/>
          </p:nvSpPr>
          <p:spPr>
            <a:xfrm rot="-4556960">
              <a:off x="3257335" y="1939059"/>
              <a:ext cx="578302" cy="578957"/>
            </a:xfrm>
            <a:prstGeom prst="pie">
              <a:avLst>
                <a:gd fmla="val 6190354" name="adj1"/>
                <a:gd fmla="val 14996165" name="adj2"/>
              </a:avLst>
            </a:prstGeom>
            <a:solidFill>
              <a:srgbClr val="249C90"/>
            </a:solidFill>
            <a:ln>
              <a:noFill/>
            </a:ln>
            <a:effectLst>
              <a:outerShdw blurRad="142875" rotWithShape="0" algn="bl">
                <a:srgbClr val="000000">
                  <a:alpha val="4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5"/>
            <p:cNvSpPr/>
            <p:nvPr/>
          </p:nvSpPr>
          <p:spPr>
            <a:xfrm rot="6204541">
              <a:off x="3257468" y="1938977"/>
              <a:ext cx="578264" cy="578917"/>
            </a:xfrm>
            <a:prstGeom prst="pie">
              <a:avLst>
                <a:gd fmla="val 4028252" name="adj1"/>
                <a:gd fmla="val 17183677" name="adj2"/>
              </a:avLst>
            </a:prstGeom>
            <a:solidFill>
              <a:srgbClr val="249C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5"/>
            <p:cNvSpPr txBox="1"/>
            <p:nvPr/>
          </p:nvSpPr>
          <p:spPr>
            <a:xfrm>
              <a:off x="4341900" y="1271896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05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66" name="Google Shape;466;p35"/>
            <p:cNvSpPr txBox="1"/>
            <p:nvPr/>
          </p:nvSpPr>
          <p:spPr>
            <a:xfrm>
              <a:off x="3274219" y="2018364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01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67" name="Google Shape;467;p35"/>
            <p:cNvSpPr txBox="1"/>
            <p:nvPr/>
          </p:nvSpPr>
          <p:spPr>
            <a:xfrm>
              <a:off x="3685317" y="3247321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02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68" name="Google Shape;468;p35"/>
            <p:cNvSpPr txBox="1"/>
            <p:nvPr/>
          </p:nvSpPr>
          <p:spPr>
            <a:xfrm>
              <a:off x="4955323" y="3247321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03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69" name="Google Shape;469;p35"/>
            <p:cNvSpPr txBox="1"/>
            <p:nvPr/>
          </p:nvSpPr>
          <p:spPr>
            <a:xfrm>
              <a:off x="5364737" y="2018364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04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p36"/>
          <p:cNvPicPr preferRelativeResize="0"/>
          <p:nvPr/>
        </p:nvPicPr>
        <p:blipFill rotWithShape="1">
          <a:blip r:embed="rId3">
            <a:alphaModFix/>
          </a:blip>
          <a:srcRect b="0" l="0" r="0" t="13674"/>
          <a:stretch/>
        </p:blipFill>
        <p:spPr>
          <a:xfrm>
            <a:off x="410875" y="697875"/>
            <a:ext cx="7741926" cy="4176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7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Flutter Development Setup</a:t>
            </a:r>
            <a:endParaRPr sz="4800"/>
          </a:p>
        </p:txBody>
      </p:sp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Setup Process - </a:t>
            </a:r>
            <a:r>
              <a:rPr b="0" lang="en" sz="1400"/>
              <a:t>(refer to Docs and attached video)</a:t>
            </a:r>
            <a:endParaRPr b="0" sz="1400"/>
          </a:p>
        </p:txBody>
      </p:sp>
      <p:grpSp>
        <p:nvGrpSpPr>
          <p:cNvPr id="485" name="Google Shape;485;p38"/>
          <p:cNvGrpSpPr/>
          <p:nvPr/>
        </p:nvGrpSpPr>
        <p:grpSpPr>
          <a:xfrm>
            <a:off x="308838" y="1396300"/>
            <a:ext cx="3558375" cy="924600"/>
            <a:chOff x="308838" y="1396300"/>
            <a:chExt cx="3558375" cy="924600"/>
          </a:xfrm>
        </p:grpSpPr>
        <p:cxnSp>
          <p:nvCxnSpPr>
            <p:cNvPr id="486" name="Google Shape;486;p38"/>
            <p:cNvCxnSpPr/>
            <p:nvPr/>
          </p:nvCxnSpPr>
          <p:spPr>
            <a:xfrm rot="10800000">
              <a:off x="2642013" y="1654113"/>
              <a:ext cx="1225200" cy="0"/>
            </a:xfrm>
            <a:prstGeom prst="straightConnector1">
              <a:avLst/>
            </a:prstGeom>
            <a:noFill/>
            <a:ln cap="flat" cmpd="sng" w="9525">
              <a:solidFill>
                <a:srgbClr val="249C90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487" name="Google Shape;487;p38"/>
            <p:cNvSpPr txBox="1"/>
            <p:nvPr/>
          </p:nvSpPr>
          <p:spPr>
            <a:xfrm>
              <a:off x="308838" y="1396300"/>
              <a:ext cx="21240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latin typeface="Maven Pro"/>
                  <a:ea typeface="Maven Pro"/>
                  <a:cs typeface="Maven Pro"/>
                  <a:sym typeface="Maven Pro"/>
                </a:rPr>
                <a:t>SDK</a:t>
              </a:r>
              <a:endParaRPr b="1" sz="1800">
                <a:latin typeface="Maven Pro"/>
                <a:ea typeface="Maven Pro"/>
                <a:cs typeface="Maven Pro"/>
                <a:sym typeface="Maven Pr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Maven Pro"/>
                  <a:ea typeface="Maven Pro"/>
                  <a:cs typeface="Maven Pro"/>
                  <a:sym typeface="Maven Pro"/>
                </a:rPr>
                <a:t>Software Development Kit</a:t>
              </a:r>
              <a:endParaRPr sz="1800">
                <a:latin typeface="Maven Pro"/>
                <a:ea typeface="Maven Pro"/>
                <a:cs typeface="Maven Pro"/>
                <a:sym typeface="Maven Pr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88" name="Google Shape;488;p38"/>
          <p:cNvGrpSpPr/>
          <p:nvPr/>
        </p:nvGrpSpPr>
        <p:grpSpPr>
          <a:xfrm>
            <a:off x="308838" y="2827325"/>
            <a:ext cx="3263100" cy="924600"/>
            <a:chOff x="308838" y="2827325"/>
            <a:chExt cx="3263100" cy="924600"/>
          </a:xfrm>
        </p:grpSpPr>
        <p:cxnSp>
          <p:nvCxnSpPr>
            <p:cNvPr id="489" name="Google Shape;489;p38"/>
            <p:cNvCxnSpPr/>
            <p:nvPr/>
          </p:nvCxnSpPr>
          <p:spPr>
            <a:xfrm rot="10800000">
              <a:off x="2641938" y="3108425"/>
              <a:ext cx="930000" cy="0"/>
            </a:xfrm>
            <a:prstGeom prst="straightConnector1">
              <a:avLst/>
            </a:prstGeom>
            <a:noFill/>
            <a:ln cap="flat" cmpd="sng" w="9525">
              <a:solidFill>
                <a:srgbClr val="1F887E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490" name="Google Shape;490;p38"/>
            <p:cNvSpPr txBox="1"/>
            <p:nvPr/>
          </p:nvSpPr>
          <p:spPr>
            <a:xfrm>
              <a:off x="308838" y="2827325"/>
              <a:ext cx="21240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latin typeface="Maven Pro"/>
                  <a:ea typeface="Maven Pro"/>
                  <a:cs typeface="Maven Pro"/>
                  <a:sym typeface="Maven Pro"/>
                </a:rPr>
                <a:t>IDE</a:t>
              </a:r>
              <a:endParaRPr b="1" sz="1800">
                <a:latin typeface="Maven Pro"/>
                <a:ea typeface="Maven Pro"/>
                <a:cs typeface="Maven Pro"/>
                <a:sym typeface="Maven Pr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Maven Pro"/>
                  <a:ea typeface="Maven Pro"/>
                  <a:cs typeface="Maven Pro"/>
                  <a:sym typeface="Maven Pro"/>
                </a:rPr>
                <a:t>Integrated Development Environment</a:t>
              </a:r>
              <a:endParaRPr sz="1800">
                <a:latin typeface="Maven Pro"/>
                <a:ea typeface="Maven Pro"/>
                <a:cs typeface="Maven Pro"/>
                <a:sym typeface="Maven Pr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91" name="Google Shape;491;p38"/>
          <p:cNvGrpSpPr/>
          <p:nvPr/>
        </p:nvGrpSpPr>
        <p:grpSpPr>
          <a:xfrm>
            <a:off x="4657738" y="3537900"/>
            <a:ext cx="4162750" cy="924600"/>
            <a:chOff x="4657738" y="3537900"/>
            <a:chExt cx="4162750" cy="924600"/>
          </a:xfrm>
        </p:grpSpPr>
        <p:cxnSp>
          <p:nvCxnSpPr>
            <p:cNvPr id="492" name="Google Shape;492;p38"/>
            <p:cNvCxnSpPr/>
            <p:nvPr/>
          </p:nvCxnSpPr>
          <p:spPr>
            <a:xfrm>
              <a:off x="4657738" y="3854000"/>
              <a:ext cx="1838700" cy="0"/>
            </a:xfrm>
            <a:prstGeom prst="straightConnector1">
              <a:avLst/>
            </a:prstGeom>
            <a:noFill/>
            <a:ln cap="flat" cmpd="sng" w="9525">
              <a:solidFill>
                <a:srgbClr val="1D7E74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493" name="Google Shape;493;p38"/>
            <p:cNvSpPr txBox="1"/>
            <p:nvPr/>
          </p:nvSpPr>
          <p:spPr>
            <a:xfrm>
              <a:off x="6696488" y="3537900"/>
              <a:ext cx="21240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latin typeface="Maven Pro"/>
                  <a:ea typeface="Maven Pro"/>
                  <a:cs typeface="Maven Pro"/>
                  <a:sym typeface="Maven Pro"/>
                </a:rPr>
                <a:t>IDE Dev tools</a:t>
              </a:r>
              <a:endParaRPr b="1" sz="1800">
                <a:latin typeface="Maven Pro"/>
                <a:ea typeface="Maven Pro"/>
                <a:cs typeface="Maven Pro"/>
                <a:sym typeface="Maven Pr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94" name="Google Shape;494;p38"/>
          <p:cNvGrpSpPr/>
          <p:nvPr/>
        </p:nvGrpSpPr>
        <p:grpSpPr>
          <a:xfrm>
            <a:off x="5209838" y="1396300"/>
            <a:ext cx="3680350" cy="924600"/>
            <a:chOff x="5209838" y="1396300"/>
            <a:chExt cx="3680350" cy="924600"/>
          </a:xfrm>
        </p:grpSpPr>
        <p:sp>
          <p:nvSpPr>
            <p:cNvPr id="495" name="Google Shape;495;p38"/>
            <p:cNvSpPr txBox="1"/>
            <p:nvPr/>
          </p:nvSpPr>
          <p:spPr>
            <a:xfrm>
              <a:off x="6766188" y="1396300"/>
              <a:ext cx="21240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latin typeface="Maven Pro"/>
                  <a:ea typeface="Maven Pro"/>
                  <a:cs typeface="Maven Pro"/>
                  <a:sym typeface="Maven Pro"/>
                </a:rPr>
                <a:t>Running First App</a:t>
              </a:r>
              <a:endParaRPr b="1" sz="1800">
                <a:latin typeface="Maven Pro"/>
                <a:ea typeface="Maven Pro"/>
                <a:cs typeface="Maven Pro"/>
                <a:sym typeface="Maven Pr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496" name="Google Shape;496;p38"/>
            <p:cNvCxnSpPr/>
            <p:nvPr/>
          </p:nvCxnSpPr>
          <p:spPr>
            <a:xfrm>
              <a:off x="5209838" y="1654113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155B54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497" name="Google Shape;497;p38"/>
          <p:cNvGrpSpPr/>
          <p:nvPr/>
        </p:nvGrpSpPr>
        <p:grpSpPr>
          <a:xfrm>
            <a:off x="5610288" y="2467100"/>
            <a:ext cx="3210200" cy="924600"/>
            <a:chOff x="5610288" y="2467100"/>
            <a:chExt cx="3210200" cy="924600"/>
          </a:xfrm>
        </p:grpSpPr>
        <p:cxnSp>
          <p:nvCxnSpPr>
            <p:cNvPr id="498" name="Google Shape;498;p38"/>
            <p:cNvCxnSpPr/>
            <p:nvPr/>
          </p:nvCxnSpPr>
          <p:spPr>
            <a:xfrm>
              <a:off x="5610288" y="2775650"/>
              <a:ext cx="886200" cy="0"/>
            </a:xfrm>
            <a:prstGeom prst="straightConnector1">
              <a:avLst/>
            </a:prstGeom>
            <a:noFill/>
            <a:ln cap="flat" cmpd="sng" w="9525">
              <a:solidFill>
                <a:srgbClr val="1B786E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499" name="Google Shape;499;p38"/>
            <p:cNvSpPr txBox="1"/>
            <p:nvPr/>
          </p:nvSpPr>
          <p:spPr>
            <a:xfrm>
              <a:off x="6696488" y="2467100"/>
              <a:ext cx="21240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latin typeface="Maven Pro"/>
                  <a:ea typeface="Maven Pro"/>
                  <a:cs typeface="Maven Pro"/>
                  <a:sym typeface="Maven Pro"/>
                </a:rPr>
                <a:t>Emulator</a:t>
              </a:r>
              <a:endParaRPr b="1" sz="1800">
                <a:latin typeface="Maven Pro"/>
                <a:ea typeface="Maven Pro"/>
                <a:cs typeface="Maven Pro"/>
                <a:sym typeface="Maven Pr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00" name="Google Shape;500;p38"/>
          <p:cNvGrpSpPr/>
          <p:nvPr/>
        </p:nvGrpSpPr>
        <p:grpSpPr>
          <a:xfrm>
            <a:off x="2601236" y="654951"/>
            <a:ext cx="3922200" cy="3915924"/>
            <a:chOff x="2610905" y="610653"/>
            <a:chExt cx="3922200" cy="3922200"/>
          </a:xfrm>
        </p:grpSpPr>
        <p:sp>
          <p:nvSpPr>
            <p:cNvPr id="501" name="Google Shape;501;p38"/>
            <p:cNvSpPr/>
            <p:nvPr/>
          </p:nvSpPr>
          <p:spPr>
            <a:xfrm rot="-4980021">
              <a:off x="3204123" y="1186472"/>
              <a:ext cx="2771960" cy="2771960"/>
            </a:xfrm>
            <a:prstGeom prst="blockArc">
              <a:avLst>
                <a:gd fmla="val 12602522" name="adj1"/>
                <a:gd fmla="val 16867657" name="adj2"/>
                <a:gd fmla="val 20844" name="adj3"/>
              </a:avLst>
            </a:prstGeom>
            <a:solidFill>
              <a:srgbClr val="1F8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8"/>
            <p:cNvSpPr/>
            <p:nvPr/>
          </p:nvSpPr>
          <p:spPr>
            <a:xfrm rot="7920309">
              <a:off x="3183402" y="1183149"/>
              <a:ext cx="2777207" cy="2777207"/>
            </a:xfrm>
            <a:prstGeom prst="blockArc">
              <a:avLst>
                <a:gd fmla="val 12602522" name="adj1"/>
                <a:gd fmla="val 16867657" name="adj2"/>
                <a:gd fmla="val 20844" name="adj3"/>
              </a:avLst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8"/>
            <p:cNvSpPr/>
            <p:nvPr/>
          </p:nvSpPr>
          <p:spPr>
            <a:xfrm rot="3600063">
              <a:off x="3186335" y="1195681"/>
              <a:ext cx="2777488" cy="2777488"/>
            </a:xfrm>
            <a:prstGeom prst="blockArc">
              <a:avLst>
                <a:gd fmla="val 12602522" name="adj1"/>
                <a:gd fmla="val 16867657" name="adj2"/>
                <a:gd fmla="val 20844" name="adj3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8"/>
            <p:cNvSpPr/>
            <p:nvPr/>
          </p:nvSpPr>
          <p:spPr>
            <a:xfrm rot="4024705">
              <a:off x="5326681" y="1940898"/>
              <a:ext cx="578477" cy="579147"/>
            </a:xfrm>
            <a:prstGeom prst="pie">
              <a:avLst>
                <a:gd fmla="val 6190354" name="adj1"/>
                <a:gd fmla="val 14996165" name="adj2"/>
              </a:avLst>
            </a:prstGeom>
            <a:solidFill>
              <a:srgbClr val="1B786E"/>
            </a:solidFill>
            <a:ln>
              <a:noFill/>
            </a:ln>
            <a:effectLst>
              <a:outerShdw blurRad="142875" rotWithShape="0" algn="bl">
                <a:srgbClr val="000000">
                  <a:alpha val="4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8"/>
            <p:cNvSpPr/>
            <p:nvPr/>
          </p:nvSpPr>
          <p:spPr>
            <a:xfrm rot="-6816027">
              <a:off x="5326729" y="1940918"/>
              <a:ext cx="578485" cy="579035"/>
            </a:xfrm>
            <a:prstGeom prst="pie">
              <a:avLst>
                <a:gd fmla="val 4028252" name="adj1"/>
                <a:gd fmla="val 17183677" name="adj2"/>
              </a:avLst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8"/>
            <p:cNvSpPr/>
            <p:nvPr/>
          </p:nvSpPr>
          <p:spPr>
            <a:xfrm rot="-9359762">
              <a:off x="3193941" y="1176205"/>
              <a:ext cx="2777287" cy="2777287"/>
            </a:xfrm>
            <a:prstGeom prst="blockArc">
              <a:avLst>
                <a:gd fmla="val 12602522" name="adj1"/>
                <a:gd fmla="val 16867657" name="adj2"/>
                <a:gd fmla="val 20844" name="adj3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8"/>
            <p:cNvSpPr/>
            <p:nvPr/>
          </p:nvSpPr>
          <p:spPr>
            <a:xfrm rot="-8936366">
              <a:off x="3659126" y="3173505"/>
              <a:ext cx="578551" cy="578963"/>
            </a:xfrm>
            <a:prstGeom prst="pie">
              <a:avLst>
                <a:gd fmla="val 6190354" name="adj1"/>
                <a:gd fmla="val 14996165" name="adj2"/>
              </a:avLst>
            </a:prstGeom>
            <a:solidFill>
              <a:srgbClr val="1F887E"/>
            </a:solidFill>
            <a:ln>
              <a:noFill/>
            </a:ln>
            <a:effectLst>
              <a:outerShdw blurRad="142875" rotWithShape="0" algn="bl">
                <a:srgbClr val="000000">
                  <a:alpha val="4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8"/>
            <p:cNvSpPr/>
            <p:nvPr/>
          </p:nvSpPr>
          <p:spPr>
            <a:xfrm rot="1824498">
              <a:off x="3659375" y="3173497"/>
              <a:ext cx="578475" cy="578885"/>
            </a:xfrm>
            <a:prstGeom prst="pie">
              <a:avLst>
                <a:gd fmla="val 4028252" name="adj1"/>
                <a:gd fmla="val 17183677" name="adj2"/>
              </a:avLst>
            </a:prstGeom>
            <a:solidFill>
              <a:srgbClr val="1F8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8"/>
            <p:cNvSpPr/>
            <p:nvPr/>
          </p:nvSpPr>
          <p:spPr>
            <a:xfrm rot="-600092">
              <a:off x="3198852" y="1195456"/>
              <a:ext cx="2777611" cy="2777611"/>
            </a:xfrm>
            <a:prstGeom prst="blockArc">
              <a:avLst>
                <a:gd fmla="val 12513247" name="adj1"/>
                <a:gd fmla="val 16867657" name="adj2"/>
                <a:gd fmla="val 20844" name="adj3"/>
              </a:avLst>
            </a:prstGeom>
            <a:solidFill>
              <a:srgbClr val="249C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8"/>
            <p:cNvSpPr/>
            <p:nvPr/>
          </p:nvSpPr>
          <p:spPr>
            <a:xfrm rot="-176551">
              <a:off x="4312105" y="1195442"/>
              <a:ext cx="578563" cy="579162"/>
            </a:xfrm>
            <a:prstGeom prst="pie">
              <a:avLst>
                <a:gd fmla="val 6190354" name="adj1"/>
                <a:gd fmla="val 14996165" name="adj2"/>
              </a:avLst>
            </a:prstGeom>
            <a:solidFill>
              <a:srgbClr val="155B54"/>
            </a:solidFill>
            <a:ln>
              <a:noFill/>
            </a:ln>
            <a:effectLst>
              <a:outerShdw blurRad="142875" rotWithShape="0" algn="bl">
                <a:srgbClr val="000000">
                  <a:alpha val="4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8"/>
            <p:cNvSpPr/>
            <p:nvPr/>
          </p:nvSpPr>
          <p:spPr>
            <a:xfrm rot="10584085">
              <a:off x="4312088" y="1195622"/>
              <a:ext cx="578340" cy="578939"/>
            </a:xfrm>
            <a:prstGeom prst="pie">
              <a:avLst>
                <a:gd fmla="val 4028252" name="adj1"/>
                <a:gd fmla="val 17183677" name="adj2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8"/>
            <p:cNvSpPr/>
            <p:nvPr/>
          </p:nvSpPr>
          <p:spPr>
            <a:xfrm rot="8344778">
              <a:off x="4940929" y="3162886"/>
              <a:ext cx="578465" cy="578888"/>
            </a:xfrm>
            <a:prstGeom prst="pie">
              <a:avLst>
                <a:gd fmla="val 6190354" name="adj1"/>
                <a:gd fmla="val 14996165" name="adj2"/>
              </a:avLst>
            </a:prstGeom>
            <a:solidFill>
              <a:srgbClr val="1D7E74"/>
            </a:solidFill>
            <a:ln>
              <a:noFill/>
            </a:ln>
            <a:effectLst>
              <a:outerShdw blurRad="142875" rotWithShape="0" algn="bl">
                <a:srgbClr val="000000">
                  <a:alpha val="4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8"/>
            <p:cNvSpPr/>
            <p:nvPr/>
          </p:nvSpPr>
          <p:spPr>
            <a:xfrm rot="-2495643">
              <a:off x="4941000" y="3162728"/>
              <a:ext cx="578445" cy="579093"/>
            </a:xfrm>
            <a:prstGeom prst="pie">
              <a:avLst>
                <a:gd fmla="val 4028252" name="adj1"/>
                <a:gd fmla="val 17183677" name="adj2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8"/>
            <p:cNvSpPr/>
            <p:nvPr/>
          </p:nvSpPr>
          <p:spPr>
            <a:xfrm rot="-4556960">
              <a:off x="3257335" y="1939059"/>
              <a:ext cx="578302" cy="578957"/>
            </a:xfrm>
            <a:prstGeom prst="pie">
              <a:avLst>
                <a:gd fmla="val 6190354" name="adj1"/>
                <a:gd fmla="val 14996165" name="adj2"/>
              </a:avLst>
            </a:prstGeom>
            <a:solidFill>
              <a:srgbClr val="249C90"/>
            </a:solidFill>
            <a:ln>
              <a:noFill/>
            </a:ln>
            <a:effectLst>
              <a:outerShdw blurRad="142875" rotWithShape="0" algn="bl">
                <a:srgbClr val="000000">
                  <a:alpha val="4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8"/>
            <p:cNvSpPr/>
            <p:nvPr/>
          </p:nvSpPr>
          <p:spPr>
            <a:xfrm rot="6204541">
              <a:off x="3257468" y="1938977"/>
              <a:ext cx="578264" cy="578917"/>
            </a:xfrm>
            <a:prstGeom prst="pie">
              <a:avLst>
                <a:gd fmla="val 4028252" name="adj1"/>
                <a:gd fmla="val 17183677" name="adj2"/>
              </a:avLst>
            </a:prstGeom>
            <a:solidFill>
              <a:srgbClr val="249C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8"/>
            <p:cNvSpPr txBox="1"/>
            <p:nvPr/>
          </p:nvSpPr>
          <p:spPr>
            <a:xfrm>
              <a:off x="4341900" y="1271896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05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17" name="Google Shape;517;p38"/>
            <p:cNvSpPr txBox="1"/>
            <p:nvPr/>
          </p:nvSpPr>
          <p:spPr>
            <a:xfrm>
              <a:off x="3274219" y="2018364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01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18" name="Google Shape;518;p38"/>
            <p:cNvSpPr txBox="1"/>
            <p:nvPr/>
          </p:nvSpPr>
          <p:spPr>
            <a:xfrm>
              <a:off x="3685317" y="3247321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02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19" name="Google Shape;519;p38"/>
            <p:cNvSpPr txBox="1"/>
            <p:nvPr/>
          </p:nvSpPr>
          <p:spPr>
            <a:xfrm>
              <a:off x="4955323" y="3247321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03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20" name="Google Shape;520;p38"/>
            <p:cNvSpPr txBox="1"/>
            <p:nvPr/>
          </p:nvSpPr>
          <p:spPr>
            <a:xfrm>
              <a:off x="5364737" y="2018364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04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3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Emulator</a:t>
            </a:r>
            <a:r>
              <a:rPr lang="en"/>
              <a:t> - </a:t>
            </a:r>
            <a:r>
              <a:rPr b="0" lang="en" sz="1400"/>
              <a:t>(refer to Docs and attached video)</a:t>
            </a:r>
            <a:endParaRPr b="0" sz="1400"/>
          </a:p>
        </p:txBody>
      </p:sp>
      <p:grpSp>
        <p:nvGrpSpPr>
          <p:cNvPr id="526" name="Google Shape;526;p39"/>
          <p:cNvGrpSpPr/>
          <p:nvPr/>
        </p:nvGrpSpPr>
        <p:grpSpPr>
          <a:xfrm>
            <a:off x="308838" y="1396300"/>
            <a:ext cx="3558375" cy="924600"/>
            <a:chOff x="308838" y="1396300"/>
            <a:chExt cx="3558375" cy="924600"/>
          </a:xfrm>
        </p:grpSpPr>
        <p:cxnSp>
          <p:nvCxnSpPr>
            <p:cNvPr id="527" name="Google Shape;527;p39"/>
            <p:cNvCxnSpPr/>
            <p:nvPr/>
          </p:nvCxnSpPr>
          <p:spPr>
            <a:xfrm rot="10800000">
              <a:off x="2642013" y="1654113"/>
              <a:ext cx="1225200" cy="0"/>
            </a:xfrm>
            <a:prstGeom prst="straightConnector1">
              <a:avLst/>
            </a:prstGeom>
            <a:noFill/>
            <a:ln cap="flat" cmpd="sng" w="9525">
              <a:solidFill>
                <a:srgbClr val="249C90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528" name="Google Shape;528;p39"/>
            <p:cNvSpPr txBox="1"/>
            <p:nvPr/>
          </p:nvSpPr>
          <p:spPr>
            <a:xfrm>
              <a:off x="308838" y="1396300"/>
              <a:ext cx="21240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latin typeface="Maven Pro"/>
                  <a:ea typeface="Maven Pro"/>
                  <a:cs typeface="Maven Pro"/>
                  <a:sym typeface="Maven Pro"/>
                </a:rPr>
                <a:t>Android Emulator</a:t>
              </a:r>
              <a:endParaRPr b="1" sz="1800">
                <a:latin typeface="Maven Pro"/>
                <a:ea typeface="Maven Pro"/>
                <a:cs typeface="Maven Pro"/>
                <a:sym typeface="Maven Pr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Maven Pro"/>
                <a:ea typeface="Maven Pro"/>
                <a:cs typeface="Maven Pro"/>
                <a:sym typeface="Maven Pr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29" name="Google Shape;529;p39"/>
          <p:cNvGrpSpPr/>
          <p:nvPr/>
        </p:nvGrpSpPr>
        <p:grpSpPr>
          <a:xfrm>
            <a:off x="308838" y="2827325"/>
            <a:ext cx="3263100" cy="924600"/>
            <a:chOff x="308838" y="2827325"/>
            <a:chExt cx="3263100" cy="924600"/>
          </a:xfrm>
        </p:grpSpPr>
        <p:cxnSp>
          <p:nvCxnSpPr>
            <p:cNvPr id="530" name="Google Shape;530;p39"/>
            <p:cNvCxnSpPr/>
            <p:nvPr/>
          </p:nvCxnSpPr>
          <p:spPr>
            <a:xfrm rot="10800000">
              <a:off x="2641938" y="3108425"/>
              <a:ext cx="930000" cy="0"/>
            </a:xfrm>
            <a:prstGeom prst="straightConnector1">
              <a:avLst/>
            </a:prstGeom>
            <a:noFill/>
            <a:ln cap="flat" cmpd="sng" w="9525">
              <a:solidFill>
                <a:srgbClr val="1F887E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531" name="Google Shape;531;p39"/>
            <p:cNvSpPr txBox="1"/>
            <p:nvPr/>
          </p:nvSpPr>
          <p:spPr>
            <a:xfrm>
              <a:off x="308838" y="2827325"/>
              <a:ext cx="21240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latin typeface="Maven Pro"/>
                  <a:ea typeface="Maven Pro"/>
                  <a:cs typeface="Maven Pro"/>
                  <a:sym typeface="Maven Pro"/>
                </a:rPr>
                <a:t>Actual Device</a:t>
              </a:r>
              <a:endParaRPr b="1" sz="1800">
                <a:latin typeface="Maven Pro"/>
                <a:ea typeface="Maven Pro"/>
                <a:cs typeface="Maven Pro"/>
                <a:sym typeface="Maven Pr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Maven Pro"/>
                  <a:ea typeface="Maven Pro"/>
                  <a:cs typeface="Maven Pro"/>
                  <a:sym typeface="Maven Pro"/>
                </a:rPr>
                <a:t>The Real Device connected can be used as well</a:t>
              </a:r>
              <a:endParaRPr sz="1800">
                <a:latin typeface="Maven Pro"/>
                <a:ea typeface="Maven Pro"/>
                <a:cs typeface="Maven Pro"/>
                <a:sym typeface="Maven Pr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532" name="Google Shape;532;p39"/>
          <p:cNvPicPr preferRelativeResize="0"/>
          <p:nvPr/>
        </p:nvPicPr>
        <p:blipFill rotWithShape="1">
          <a:blip r:embed="rId3">
            <a:alphaModFix/>
          </a:blip>
          <a:srcRect b="0" l="25628" r="25628" t="0"/>
          <a:stretch/>
        </p:blipFill>
        <p:spPr>
          <a:xfrm>
            <a:off x="5293075" y="1396300"/>
            <a:ext cx="2554477" cy="3275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40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Dart into Details</a:t>
            </a:r>
            <a:endParaRPr sz="4800"/>
          </a:p>
        </p:txBody>
      </p:sp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the Dart Pad</a:t>
            </a:r>
            <a:endParaRPr/>
          </a:p>
        </p:txBody>
      </p:sp>
      <p:sp>
        <p:nvSpPr>
          <p:cNvPr id="543" name="Google Shape;543;p41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aven Pro"/>
              <a:buAutoNum type="arabicPeriod"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Data types</a:t>
            </a:r>
            <a:endParaRPr sz="2400">
              <a:solidFill>
                <a:srgbClr val="222222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aven Pro"/>
              <a:buAutoNum type="arabicPeriod"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Conditionals</a:t>
            </a:r>
            <a:endParaRPr sz="2400">
              <a:solidFill>
                <a:srgbClr val="222222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aven Pro"/>
              <a:buAutoNum type="arabicPeriod"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Arrays/List</a:t>
            </a:r>
            <a:endParaRPr sz="2400">
              <a:solidFill>
                <a:srgbClr val="222222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aven Pro"/>
              <a:buAutoNum type="arabicPeriod"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Loops</a:t>
            </a:r>
            <a:endParaRPr sz="2400">
              <a:solidFill>
                <a:srgbClr val="222222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aven Pro"/>
              <a:buAutoNum type="arabicPeriod"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Functions</a:t>
            </a:r>
            <a:endParaRPr sz="2400">
              <a:solidFill>
                <a:srgbClr val="222222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aven Pro"/>
              <a:buAutoNum type="arabicPeriod"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Classes</a:t>
            </a:r>
            <a:endParaRPr sz="2400">
              <a:solidFill>
                <a:srgbClr val="222222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5"/>
          <p:cNvSpPr txBox="1"/>
          <p:nvPr>
            <p:ph type="title"/>
          </p:nvPr>
        </p:nvSpPr>
        <p:spPr>
          <a:xfrm>
            <a:off x="1373475" y="57070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293" name="Google Shape;293;p15"/>
          <p:cNvSpPr/>
          <p:nvPr/>
        </p:nvSpPr>
        <p:spPr>
          <a:xfrm flipH="1" rot="984884">
            <a:off x="6580090" y="2556505"/>
            <a:ext cx="1116820" cy="57901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15"/>
          <p:cNvSpPr/>
          <p:nvPr/>
        </p:nvSpPr>
        <p:spPr>
          <a:xfrm rot="-984884">
            <a:off x="5557569" y="2556505"/>
            <a:ext cx="1116820" cy="57901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 flipH="1" rot="984884">
            <a:off x="4522797" y="2556505"/>
            <a:ext cx="1116820" cy="57901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 rot="-984884">
            <a:off x="3500275" y="2556505"/>
            <a:ext cx="1116820" cy="57901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 flipH="1" rot="984884">
            <a:off x="2469620" y="2556505"/>
            <a:ext cx="1116820" cy="57901"/>
          </a:xfrm>
          <a:prstGeom prst="roundRect">
            <a:avLst>
              <a:gd fmla="val 50000" name="adj"/>
            </a:avLst>
          </a:prstGeom>
          <a:solidFill>
            <a:srgbClr val="701C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2694353" y="2617313"/>
            <a:ext cx="1712700" cy="1230715"/>
            <a:chOff x="2683803" y="2543425"/>
            <a:chExt cx="1712700" cy="1230715"/>
          </a:xfrm>
        </p:grpSpPr>
        <p:sp>
          <p:nvSpPr>
            <p:cNvPr id="299" name="Google Shape;299;p15"/>
            <p:cNvSpPr txBox="1"/>
            <p:nvPr/>
          </p:nvSpPr>
          <p:spPr>
            <a:xfrm>
              <a:off x="3191705" y="2737212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rgbClr val="701C7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800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0" name="Google Shape;300;p15"/>
            <p:cNvSpPr/>
            <p:nvPr/>
          </p:nvSpPr>
          <p:spPr>
            <a:xfrm rot="-1789476">
              <a:off x="3457142" y="2572699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701C7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2683803" y="3070640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5"/>
            <p:cNvSpPr txBox="1"/>
            <p:nvPr/>
          </p:nvSpPr>
          <p:spPr>
            <a:xfrm>
              <a:off x="2728053" y="3107840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Maven Pro Regular"/>
                  <a:ea typeface="Maven Pro Regular"/>
                  <a:cs typeface="Maven Pro Regular"/>
                  <a:sym typeface="Maven Pro Regular"/>
                </a:rPr>
                <a:t>Overview of Dart</a:t>
              </a:r>
              <a:endParaRPr>
                <a:solidFill>
                  <a:srgbClr val="FFFFFF"/>
                </a:solidFill>
                <a:latin typeface="Maven Pro Regular"/>
                <a:ea typeface="Maven Pro Regular"/>
                <a:cs typeface="Maven Pro Regular"/>
                <a:sym typeface="Maven Pro Regular"/>
              </a:endParaRPr>
            </a:p>
          </p:txBody>
        </p:sp>
        <p:sp>
          <p:nvSpPr>
            <p:cNvPr id="303" name="Google Shape;303;p15"/>
            <p:cNvSpPr/>
            <p:nvPr/>
          </p:nvSpPr>
          <p:spPr>
            <a:xfrm>
              <a:off x="3495153" y="3005991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4" name="Google Shape;304;p15"/>
          <p:cNvGrpSpPr/>
          <p:nvPr/>
        </p:nvGrpSpPr>
        <p:grpSpPr>
          <a:xfrm>
            <a:off x="4744753" y="2617313"/>
            <a:ext cx="1712700" cy="1230715"/>
            <a:chOff x="4734203" y="2543425"/>
            <a:chExt cx="1712700" cy="1230715"/>
          </a:xfrm>
        </p:grpSpPr>
        <p:sp>
          <p:nvSpPr>
            <p:cNvPr id="305" name="Google Shape;305;p15"/>
            <p:cNvSpPr/>
            <p:nvPr/>
          </p:nvSpPr>
          <p:spPr>
            <a:xfrm rot="-1789476">
              <a:off x="5510320" y="2572699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5"/>
            <p:cNvSpPr txBox="1"/>
            <p:nvPr/>
          </p:nvSpPr>
          <p:spPr>
            <a:xfrm>
              <a:off x="5234191" y="2737212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b="1" sz="8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7" name="Google Shape;307;p15"/>
            <p:cNvSpPr/>
            <p:nvPr/>
          </p:nvSpPr>
          <p:spPr>
            <a:xfrm>
              <a:off x="4734203" y="3070640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5"/>
            <p:cNvSpPr txBox="1"/>
            <p:nvPr/>
          </p:nvSpPr>
          <p:spPr>
            <a:xfrm>
              <a:off x="4778453" y="3107840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>
                  <a:solidFill>
                    <a:srgbClr val="5E5E5E"/>
                  </a:solidFill>
                  <a:latin typeface="Maven Pro Regular"/>
                  <a:ea typeface="Maven Pro Regular"/>
                  <a:cs typeface="Maven Pro Regular"/>
                  <a:sym typeface="Maven Pro Regular"/>
                </a:rPr>
                <a:t>Flutter Setup</a:t>
              </a:r>
              <a:endParaRPr>
                <a:solidFill>
                  <a:srgbClr val="5E5E5E"/>
                </a:solidFill>
                <a:latin typeface="Maven Pro Regular"/>
                <a:ea typeface="Maven Pro Regular"/>
                <a:cs typeface="Maven Pro Regular"/>
                <a:sym typeface="Maven Pro Regular"/>
              </a:endParaRPr>
            </a:p>
          </p:txBody>
        </p:sp>
        <p:sp>
          <p:nvSpPr>
            <p:cNvPr id="309" name="Google Shape;309;p15"/>
            <p:cNvSpPr/>
            <p:nvPr/>
          </p:nvSpPr>
          <p:spPr>
            <a:xfrm>
              <a:off x="5545553" y="3005991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0" name="Google Shape;310;p15"/>
          <p:cNvSpPr/>
          <p:nvPr/>
        </p:nvSpPr>
        <p:spPr>
          <a:xfrm rot="-984884">
            <a:off x="1447098" y="2556505"/>
            <a:ext cx="1116820" cy="57901"/>
          </a:xfrm>
          <a:prstGeom prst="roundRect">
            <a:avLst>
              <a:gd fmla="val 50000" name="adj"/>
            </a:avLst>
          </a:prstGeom>
          <a:solidFill>
            <a:srgbClr val="701C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1" name="Google Shape;311;p15"/>
          <p:cNvGrpSpPr/>
          <p:nvPr/>
        </p:nvGrpSpPr>
        <p:grpSpPr>
          <a:xfrm>
            <a:off x="1652403" y="1295457"/>
            <a:ext cx="1712700" cy="1246754"/>
            <a:chOff x="1641853" y="1221570"/>
            <a:chExt cx="1712700" cy="1246754"/>
          </a:xfrm>
        </p:grpSpPr>
        <p:sp>
          <p:nvSpPr>
            <p:cNvPr id="312" name="Google Shape;312;p15"/>
            <p:cNvSpPr/>
            <p:nvPr/>
          </p:nvSpPr>
          <p:spPr>
            <a:xfrm>
              <a:off x="1641853" y="1221570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5"/>
            <p:cNvSpPr txBox="1"/>
            <p:nvPr/>
          </p:nvSpPr>
          <p:spPr>
            <a:xfrm>
              <a:off x="2148922" y="198692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rgbClr val="701C7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800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4" name="Google Shape;314;p15"/>
            <p:cNvSpPr/>
            <p:nvPr/>
          </p:nvSpPr>
          <p:spPr>
            <a:xfrm rot="10800000">
              <a:off x="2453178" y="1920663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5"/>
            <p:cNvSpPr txBox="1"/>
            <p:nvPr/>
          </p:nvSpPr>
          <p:spPr>
            <a:xfrm>
              <a:off x="1686103" y="1258770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Maven Pro Regular"/>
                  <a:ea typeface="Maven Pro Regular"/>
                  <a:cs typeface="Maven Pro Regular"/>
                  <a:sym typeface="Maven Pro Regular"/>
                </a:rPr>
                <a:t>Introduction to Flutter</a:t>
              </a:r>
              <a:endParaRPr>
                <a:solidFill>
                  <a:srgbClr val="FFFFFF"/>
                </a:solidFill>
                <a:latin typeface="Maven Pro Regular"/>
                <a:ea typeface="Maven Pro Regular"/>
                <a:cs typeface="Maven Pro Regular"/>
                <a:sym typeface="Maven Pro Regular"/>
              </a:endParaRPr>
            </a:p>
          </p:txBody>
        </p:sp>
        <p:sp>
          <p:nvSpPr>
            <p:cNvPr id="316" name="Google Shape;316;p15"/>
            <p:cNvSpPr/>
            <p:nvPr/>
          </p:nvSpPr>
          <p:spPr>
            <a:xfrm rot="-1789476">
              <a:off x="2415143" y="2278597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701C7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" name="Google Shape;317;p15"/>
          <p:cNvGrpSpPr/>
          <p:nvPr/>
        </p:nvGrpSpPr>
        <p:grpSpPr>
          <a:xfrm>
            <a:off x="5759760" y="1295457"/>
            <a:ext cx="1712700" cy="1246754"/>
            <a:chOff x="5770307" y="1221570"/>
            <a:chExt cx="1712700" cy="1246754"/>
          </a:xfrm>
        </p:grpSpPr>
        <p:sp>
          <p:nvSpPr>
            <p:cNvPr id="318" name="Google Shape;318;p15"/>
            <p:cNvSpPr/>
            <p:nvPr/>
          </p:nvSpPr>
          <p:spPr>
            <a:xfrm rot="-1789476">
              <a:off x="6546711" y="2278597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5"/>
            <p:cNvSpPr txBox="1"/>
            <p:nvPr/>
          </p:nvSpPr>
          <p:spPr>
            <a:xfrm>
              <a:off x="6290844" y="198692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b="1" sz="8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0" name="Google Shape;320;p15"/>
            <p:cNvSpPr/>
            <p:nvPr/>
          </p:nvSpPr>
          <p:spPr>
            <a:xfrm>
              <a:off x="5770307" y="1221570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5"/>
            <p:cNvSpPr/>
            <p:nvPr/>
          </p:nvSpPr>
          <p:spPr>
            <a:xfrm rot="10800000">
              <a:off x="6581632" y="1920663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5"/>
            <p:cNvSpPr txBox="1"/>
            <p:nvPr/>
          </p:nvSpPr>
          <p:spPr>
            <a:xfrm>
              <a:off x="5814557" y="1258770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>
                  <a:solidFill>
                    <a:srgbClr val="5E5E5E"/>
                  </a:solidFill>
                  <a:latin typeface="Maven Pro Regular"/>
                  <a:ea typeface="Maven Pro Regular"/>
                  <a:cs typeface="Maven Pro Regular"/>
                  <a:sym typeface="Maven Pro Regular"/>
                </a:rPr>
                <a:t>Dart in Details</a:t>
              </a:r>
              <a:endParaRPr>
                <a:solidFill>
                  <a:srgbClr val="5E5E5E"/>
                </a:solidFill>
                <a:latin typeface="Maven Pro Regular"/>
                <a:ea typeface="Maven Pro Regular"/>
                <a:cs typeface="Maven Pro Regular"/>
                <a:sym typeface="Maven Pro Regular"/>
              </a:endParaRPr>
            </a:p>
          </p:txBody>
        </p:sp>
      </p:grpSp>
      <p:grpSp>
        <p:nvGrpSpPr>
          <p:cNvPr id="323" name="Google Shape;323;p15"/>
          <p:cNvGrpSpPr/>
          <p:nvPr/>
        </p:nvGrpSpPr>
        <p:grpSpPr>
          <a:xfrm>
            <a:off x="3702753" y="1295457"/>
            <a:ext cx="1712700" cy="1246754"/>
            <a:chOff x="3692203" y="1221570"/>
            <a:chExt cx="1712700" cy="1246754"/>
          </a:xfrm>
        </p:grpSpPr>
        <p:sp>
          <p:nvSpPr>
            <p:cNvPr id="324" name="Google Shape;324;p15"/>
            <p:cNvSpPr/>
            <p:nvPr/>
          </p:nvSpPr>
          <p:spPr>
            <a:xfrm rot="-1789476">
              <a:off x="4468320" y="2278597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5"/>
            <p:cNvSpPr txBox="1"/>
            <p:nvPr/>
          </p:nvSpPr>
          <p:spPr>
            <a:xfrm>
              <a:off x="4204633" y="198692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8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6" name="Google Shape;326;p15"/>
            <p:cNvSpPr/>
            <p:nvPr/>
          </p:nvSpPr>
          <p:spPr>
            <a:xfrm>
              <a:off x="3692203" y="1221570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5"/>
            <p:cNvSpPr/>
            <p:nvPr/>
          </p:nvSpPr>
          <p:spPr>
            <a:xfrm rot="10800000">
              <a:off x="4503528" y="1920663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5"/>
            <p:cNvSpPr txBox="1"/>
            <p:nvPr/>
          </p:nvSpPr>
          <p:spPr>
            <a:xfrm>
              <a:off x="3736453" y="1258770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>
                  <a:solidFill>
                    <a:srgbClr val="5E5E5E"/>
                  </a:solidFill>
                  <a:latin typeface="Maven Pro Regular"/>
                  <a:ea typeface="Maven Pro Regular"/>
                  <a:cs typeface="Maven Pro Regular"/>
                  <a:sym typeface="Maven Pro Regular"/>
                </a:rPr>
                <a:t>Project Based Development</a:t>
              </a:r>
              <a:endParaRPr>
                <a:solidFill>
                  <a:srgbClr val="5E5E5E"/>
                </a:solidFill>
                <a:latin typeface="Maven Pro Regular"/>
                <a:ea typeface="Maven Pro Regular"/>
                <a:cs typeface="Maven Pro Regular"/>
                <a:sym typeface="Maven Pro Regular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Google Shape;548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50" y="684950"/>
            <a:ext cx="8673127" cy="407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3" name="Google Shape;55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03354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Google Shape;55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999856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3" name="Google Shape;56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7525" y="87800"/>
            <a:ext cx="633512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8" name="Google Shape;56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3638" y="152400"/>
            <a:ext cx="651672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" name="Google Shape;57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7375" y="229925"/>
            <a:ext cx="5174137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48"/>
          <p:cNvSpPr txBox="1"/>
          <p:nvPr>
            <p:ph type="title"/>
          </p:nvPr>
        </p:nvSpPr>
        <p:spPr>
          <a:xfrm>
            <a:off x="1303800" y="4259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Resourceful Links</a:t>
            </a:r>
            <a:endParaRPr/>
          </a:p>
        </p:txBody>
      </p:sp>
      <p:sp>
        <p:nvSpPr>
          <p:cNvPr id="579" name="Google Shape;579;p48"/>
          <p:cNvSpPr txBox="1"/>
          <p:nvPr>
            <p:ph idx="1" type="body"/>
          </p:nvPr>
        </p:nvSpPr>
        <p:spPr>
          <a:xfrm>
            <a:off x="1303800" y="938850"/>
            <a:ext cx="7030500" cy="326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Maven Pro"/>
              <a:buAutoNum type="arabicPeriod"/>
            </a:pPr>
            <a:r>
              <a:rPr lang="en" sz="1400" u="sng">
                <a:solidFill>
                  <a:schemeClr val="hlink"/>
                </a:solidFill>
                <a:latin typeface="Maven Pro"/>
                <a:ea typeface="Maven Pro"/>
                <a:cs typeface="Maven Pro"/>
                <a:sym typeface="Maven Pro"/>
                <a:hlinkClick r:id="rId3"/>
              </a:rPr>
              <a:t>https://flutter.dev/</a:t>
            </a: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 - Official flutter website</a:t>
            </a:r>
            <a:endParaRPr sz="1400">
              <a:solidFill>
                <a:srgbClr val="222222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Maven Pro"/>
              <a:buAutoNum type="arabicPeriod"/>
            </a:pPr>
            <a:r>
              <a:rPr lang="en" sz="1400" u="sng">
                <a:solidFill>
                  <a:schemeClr val="hlink"/>
                </a:solidFill>
                <a:latin typeface="Maven Pro"/>
                <a:ea typeface="Maven Pro"/>
                <a:cs typeface="Maven Pro"/>
                <a:sym typeface="Maven Pro"/>
                <a:hlinkClick r:id="rId4"/>
              </a:rPr>
              <a:t>https://dart.dev/</a:t>
            </a: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 - Official dart website</a:t>
            </a:r>
            <a:endParaRPr sz="1400">
              <a:solidFill>
                <a:srgbClr val="222222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Maven Pro"/>
              <a:buAutoNum type="arabicPeriod"/>
            </a:pPr>
            <a:r>
              <a:rPr lang="en" sz="1400" u="sng">
                <a:solidFill>
                  <a:schemeClr val="hlink"/>
                </a:solidFill>
                <a:latin typeface="Maven Pro"/>
                <a:ea typeface="Maven Pro"/>
                <a:cs typeface="Maven Pro"/>
                <a:sym typeface="Maven Pro"/>
                <a:hlinkClick r:id="rId5"/>
              </a:rPr>
              <a:t>https://dartpad.dev/</a:t>
            </a: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 - Dart Padd</a:t>
            </a:r>
            <a:endParaRPr sz="1400">
              <a:solidFill>
                <a:srgbClr val="222222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Maven Pro"/>
              <a:buAutoNum type="arabicPeriod"/>
            </a:pP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Accompanying Books and Youtube links</a:t>
            </a:r>
            <a:endParaRPr sz="1400">
              <a:solidFill>
                <a:srgbClr val="222222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Maven Pro"/>
              <a:buAutoNum type="alphaLcPeriod"/>
            </a:pPr>
            <a:r>
              <a:rPr lang="en" sz="1400" u="sng">
                <a:solidFill>
                  <a:schemeClr val="hlink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  <a:hlinkClick r:id="rId6"/>
              </a:rPr>
              <a:t>https://b-ok.cc/book/1309331/196488</a:t>
            </a: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 - Dart Up and Running</a:t>
            </a:r>
            <a:endParaRPr sz="1400">
              <a:solidFill>
                <a:srgbClr val="222222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Maven Pro"/>
              <a:buAutoNum type="alphaLcPeriod"/>
            </a:pPr>
            <a:r>
              <a:rPr lang="en" sz="1400" u="sng">
                <a:solidFill>
                  <a:schemeClr val="hlink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  <a:hlinkClick r:id="rId7"/>
              </a:rPr>
              <a:t>https://b-ok.cc/book/5336752/c75e2a</a:t>
            </a: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 - Flutter in Action</a:t>
            </a:r>
            <a:endParaRPr sz="1400">
              <a:solidFill>
                <a:srgbClr val="222222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Maven Pro"/>
              <a:buAutoNum type="alphaLcPeriod"/>
            </a:pPr>
            <a:r>
              <a:rPr lang="en" sz="1400" u="sng">
                <a:solidFill>
                  <a:schemeClr val="hlink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  <a:hlinkClick r:id="rId8"/>
              </a:rPr>
              <a:t>https://b-ok.cc/book/5304545/f7e889</a:t>
            </a: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 - Beginning App dev with Flutter</a:t>
            </a:r>
            <a:endParaRPr sz="1400">
              <a:solidFill>
                <a:srgbClr val="222222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Maven Pro"/>
              <a:buAutoNum type="alphaLcPeriod"/>
            </a:pPr>
            <a:r>
              <a:rPr lang="en" sz="1400" u="sng">
                <a:solidFill>
                  <a:schemeClr val="hlink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  <a:hlinkClick r:id="rId9"/>
              </a:rPr>
              <a:t>https://youtu.be/I9ceqw5Ny-4?list=RDCMUCVD5Vh9LhLBxp3o1vRNyf_w</a:t>
            </a: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  - Flutter Video Setup</a:t>
            </a:r>
            <a:endParaRPr sz="1400">
              <a:solidFill>
                <a:srgbClr val="222222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Maven Pro"/>
              <a:buAutoNum type="arabicPeriod"/>
            </a:pP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Project Github link</a:t>
            </a:r>
            <a:endParaRPr sz="1400">
              <a:solidFill>
                <a:srgbClr val="222222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Maven Pro"/>
              <a:buAutoNum type="arabicPeriod"/>
            </a:pPr>
            <a:r>
              <a:rPr lang="en" sz="1400" u="sng">
                <a:solidFill>
                  <a:schemeClr val="hlink"/>
                </a:solidFill>
                <a:latin typeface="Maven Pro"/>
                <a:ea typeface="Maven Pro"/>
                <a:cs typeface="Maven Pro"/>
                <a:sym typeface="Maven Pro"/>
                <a:hlinkClick r:id="rId10"/>
              </a:rPr>
              <a:t>https://flutter.dev/docs/get-started/install</a:t>
            </a: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 - Flutter Setup</a:t>
            </a:r>
            <a:endParaRPr sz="1400">
              <a:solidFill>
                <a:srgbClr val="222222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Maven Pro"/>
              <a:buAutoNum type="arabicPeriod"/>
            </a:pPr>
            <a:r>
              <a:rPr lang="en" sz="1400" u="sng">
                <a:solidFill>
                  <a:schemeClr val="hlink"/>
                </a:solidFill>
                <a:latin typeface="Maven Pro"/>
                <a:ea typeface="Maven Pro"/>
                <a:cs typeface="Maven Pro"/>
                <a:sym typeface="Maven Pro"/>
                <a:hlinkClick r:id="rId11"/>
              </a:rPr>
              <a:t>https://play.google.com/store/apps/details?id=com.francisdeh.timeapp</a:t>
            </a: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 - Time App</a:t>
            </a:r>
            <a:endParaRPr sz="1400">
              <a:solidFill>
                <a:srgbClr val="222222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Maven Pro"/>
              <a:buAutoNum type="arabicPeriod"/>
            </a:pPr>
            <a:r>
              <a:rPr lang="en" sz="1400" u="sng">
                <a:solidFill>
                  <a:schemeClr val="hlink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  <a:hlinkClick r:id="rId12"/>
              </a:rPr>
              <a:t>https://mega.nz/#F!vPwTESiS</a:t>
            </a: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 - Cloud link for all setups, books and videos</a:t>
            </a:r>
            <a:endParaRPr sz="1400">
              <a:solidFill>
                <a:srgbClr val="222222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Maven Pro"/>
              <a:buAutoNum type="arabicPeriod"/>
            </a:pP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Github link for todo project</a:t>
            </a:r>
            <a:endParaRPr sz="1400">
              <a:solidFill>
                <a:srgbClr val="222222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16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Introduction to Flutter</a:t>
            </a:r>
            <a:endParaRPr sz="4800"/>
          </a:p>
        </p:txBody>
      </p:sp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flutter?</a:t>
            </a:r>
            <a:endParaRPr/>
          </a:p>
        </p:txBody>
      </p:sp>
      <p:sp>
        <p:nvSpPr>
          <p:cNvPr id="339" name="Google Shape;339;p17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Flutter is a set of tooling that allows us to create beautiful apps that run on iOS, Android, the Web, and desktop.1 </a:t>
            </a:r>
            <a:endParaRPr sz="2400">
              <a:solidFill>
                <a:srgbClr val="0000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850" y="152400"/>
            <a:ext cx="851672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19"/>
          <p:cNvPicPr preferRelativeResize="0"/>
          <p:nvPr/>
        </p:nvPicPr>
        <p:blipFill rotWithShape="1">
          <a:blip r:embed="rId3">
            <a:alphaModFix/>
          </a:blip>
          <a:srcRect b="4504" l="0" r="0" t="4504"/>
          <a:stretch/>
        </p:blipFill>
        <p:spPr>
          <a:xfrm>
            <a:off x="264850" y="152400"/>
            <a:ext cx="851672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20"/>
          <p:cNvPicPr preferRelativeResize="0"/>
          <p:nvPr/>
        </p:nvPicPr>
        <p:blipFill rotWithShape="1">
          <a:blip r:embed="rId3">
            <a:alphaModFix/>
          </a:blip>
          <a:srcRect b="12127" l="0" r="0" t="12120"/>
          <a:stretch/>
        </p:blipFill>
        <p:spPr>
          <a:xfrm>
            <a:off x="778125" y="494800"/>
            <a:ext cx="7541226" cy="398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21"/>
          <p:cNvPicPr preferRelativeResize="0"/>
          <p:nvPr/>
        </p:nvPicPr>
        <p:blipFill rotWithShape="1">
          <a:blip r:embed="rId3">
            <a:alphaModFix/>
          </a:blip>
          <a:srcRect b="11059" l="0" r="0" t="11059"/>
          <a:stretch/>
        </p:blipFill>
        <p:spPr>
          <a:xfrm>
            <a:off x="948525" y="545750"/>
            <a:ext cx="7140701" cy="4056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